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3" r:id="rId6"/>
    <p:sldId id="260" r:id="rId7"/>
    <p:sldId id="265" r:id="rId8"/>
    <p:sldId id="261" r:id="rId9"/>
    <p:sldId id="262" r:id="rId10"/>
    <p:sldId id="266" r:id="rId11"/>
    <p:sldId id="264"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67" d="100"/>
          <a:sy n="67" d="100"/>
        </p:scale>
        <p:origin x="-6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0454C6-EF6B-B34E-BA18-8A3B895A8744}"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0454C6-EF6B-B34E-BA18-8A3B895A8744}"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0454C6-EF6B-B34E-BA18-8A3B895A8744}"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0454C6-EF6B-B34E-BA18-8A3B895A8744}"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0454C6-EF6B-B34E-BA18-8A3B895A8744}" type="datetimeFigureOut">
              <a:rPr lang="en-US" smtClean="0"/>
              <a:pPr/>
              <a:t>2/10/11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0454C6-EF6B-B34E-BA18-8A3B895A8744}"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0454C6-EF6B-B34E-BA18-8A3B895A8744}" type="datetimeFigureOut">
              <a:rPr lang="en-US" smtClean="0"/>
              <a:pPr/>
              <a:t>2/10/11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0454C6-EF6B-B34E-BA18-8A3B895A8744}" type="datetimeFigureOut">
              <a:rPr lang="en-US" smtClean="0"/>
              <a:pPr/>
              <a:t>2/10/11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0454C6-EF6B-B34E-BA18-8A3B895A8744}" type="datetimeFigureOut">
              <a:rPr lang="en-US" smtClean="0"/>
              <a:pPr/>
              <a:t>2/10/11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0454C6-EF6B-B34E-BA18-8A3B895A8744}"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0454C6-EF6B-B34E-BA18-8A3B895A8744}" type="datetimeFigureOut">
              <a:rPr lang="en-US" smtClean="0"/>
              <a:pPr/>
              <a:t>2/10/11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8F54E-F3E8-F74B-8AAD-EDDB1EFC32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flip="none" rotWithShape="1">
          <a:gsLst>
            <a:gs pos="0">
              <a:schemeClr val="bg1"/>
            </a:gs>
            <a:gs pos="100000">
              <a:srgbClr val="000000"/>
            </a:gs>
            <a:gs pos="79000">
              <a:srgbClr val="008000"/>
            </a:gs>
            <a:gs pos="89000">
              <a:srgbClr val="00800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0454C6-EF6B-B34E-BA18-8A3B895A8744}" type="datetimeFigureOut">
              <a:rPr lang="en-US" smtClean="0"/>
              <a:pPr/>
              <a:t>2/10/11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A8F54E-F3E8-F74B-8AAD-EDDB1EFC32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Equal Employment Opportunity Commi</a:t>
            </a:r>
            <a:r>
              <a:rPr lang="en-US" dirty="0"/>
              <a:t>s</a:t>
            </a:r>
            <a:r>
              <a:rPr lang="en-US" dirty="0" smtClean="0"/>
              <a:t>sion</a:t>
            </a:r>
            <a:endParaRPr lang="en-US" dirty="0"/>
          </a:p>
        </p:txBody>
      </p:sp>
      <p:sp>
        <p:nvSpPr>
          <p:cNvPr id="3" name="Subtitle 2"/>
          <p:cNvSpPr>
            <a:spLocks noGrp="1"/>
          </p:cNvSpPr>
          <p:nvPr>
            <p:ph type="subTitle" idx="1"/>
          </p:nvPr>
        </p:nvSpPr>
        <p:spPr/>
        <p:txBody>
          <a:bodyPr/>
          <a:lstStyle/>
          <a:p>
            <a:r>
              <a:rPr lang="en-US" dirty="0" smtClean="0"/>
              <a:t>Evan Bryant</a:t>
            </a:r>
          </a:p>
          <a:p>
            <a:r>
              <a:rPr lang="en-US" dirty="0" smtClean="0"/>
              <a:t>2/8/11	</a:t>
            </a:r>
          </a:p>
          <a:p>
            <a:r>
              <a:rPr lang="en-US" dirty="0" smtClean="0"/>
              <a:t>AP Gov.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Bureaucratic Red Tape or Crucial Staple??</a:t>
            </a:r>
            <a:endParaRPr lang="en-US" dirty="0"/>
          </a:p>
        </p:txBody>
      </p:sp>
      <p:sp>
        <p:nvSpPr>
          <p:cNvPr id="5" name="Content Placeholder 4"/>
          <p:cNvSpPr>
            <a:spLocks noGrp="1"/>
          </p:cNvSpPr>
          <p:nvPr>
            <p:ph idx="1"/>
          </p:nvPr>
        </p:nvSpPr>
        <p:spPr/>
        <p:txBody>
          <a:bodyPr>
            <a:normAutofit lnSpcReduction="10000"/>
          </a:bodyPr>
          <a:lstStyle/>
          <a:p>
            <a:r>
              <a:rPr lang="en-US" dirty="0" smtClean="0"/>
              <a:t>In the ‘60s when this agency was created I believe it was highly crucial to the American Bureaucracy. Today, however, I believe that there have been vast improvements and advancements in the Employment field in regards to discrimination. This agency is still a necessity but its importance has, in my opinion</a:t>
            </a:r>
            <a:r>
              <a:rPr lang="en-US" smtClean="0"/>
              <a:t>, become less </a:t>
            </a:r>
            <a:r>
              <a:rPr lang="en-US" dirty="0" smtClean="0"/>
              <a:t>and less important over time. Hopefully this agency will no longer be needed in the future.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Youtube</a:t>
            </a:r>
            <a:r>
              <a:rPr lang="en-US" dirty="0" smtClean="0"/>
              <a:t> Videos</a:t>
            </a:r>
            <a:endParaRPr lang="en-US" dirty="0"/>
          </a:p>
        </p:txBody>
      </p:sp>
      <p:sp>
        <p:nvSpPr>
          <p:cNvPr id="6" name="Content Placeholder 5"/>
          <p:cNvSpPr>
            <a:spLocks noGrp="1"/>
          </p:cNvSpPr>
          <p:nvPr>
            <p:ph idx="1"/>
          </p:nvPr>
        </p:nvSpPr>
        <p:spPr/>
        <p:txBody>
          <a:bodyPr/>
          <a:lstStyle/>
          <a:p>
            <a:r>
              <a:rPr lang="en-US" dirty="0" smtClean="0"/>
              <a:t>TAKE THAT BANDWIDTH</a:t>
            </a:r>
            <a:r>
              <a:rPr lang="en-US" dirty="0" smtClean="0"/>
              <a:t>!</a:t>
            </a:r>
          </a:p>
          <a:p>
            <a:endParaRPr lang="en-US" dirty="0" smtClean="0"/>
          </a:p>
          <a:p>
            <a:r>
              <a:rPr lang="en-US" dirty="0" smtClean="0"/>
              <a:t>http://</a:t>
            </a:r>
            <a:r>
              <a:rPr lang="en-US" dirty="0" err="1" smtClean="0"/>
              <a:t>www.youtube.com/watch?v</a:t>
            </a:r>
            <a:r>
              <a:rPr lang="en-US" dirty="0" smtClean="0"/>
              <a:t>=</a:t>
            </a:r>
            <a:r>
              <a:rPr lang="en-US" dirty="0" err="1" smtClean="0"/>
              <a:t>CGSjo-gIjCs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eeoc_seal.png"/>
          <p:cNvPicPr>
            <a:picLocks noChangeAspect="1"/>
          </p:cNvPicPr>
          <p:nvPr/>
        </p:nvPicPr>
        <p:blipFill>
          <a:blip r:embed="rId2"/>
          <a:stretch>
            <a:fillRect/>
          </a:stretch>
        </p:blipFill>
        <p:spPr>
          <a:xfrm>
            <a:off x="1143000" y="0"/>
            <a:ext cx="6858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Statement</a:t>
            </a:r>
            <a:endParaRPr lang="en-US" dirty="0"/>
          </a:p>
        </p:txBody>
      </p:sp>
      <p:sp>
        <p:nvSpPr>
          <p:cNvPr id="3" name="Content Placeholder 2"/>
          <p:cNvSpPr>
            <a:spLocks noGrp="1"/>
          </p:cNvSpPr>
          <p:nvPr>
            <p:ph idx="1"/>
          </p:nvPr>
        </p:nvSpPr>
        <p:spPr/>
        <p:txBody>
          <a:bodyPr/>
          <a:lstStyle/>
          <a:p>
            <a:r>
              <a:rPr lang="en-US" dirty="0"/>
              <a:t>The Equal Employment Opportunity Commission</a:t>
            </a:r>
            <a:r>
              <a:rPr lang="en-US" dirty="0" smtClean="0"/>
              <a:t> is </a:t>
            </a:r>
            <a:r>
              <a:rPr lang="en-US" dirty="0"/>
              <a:t>the federal agency responsible for enforcing federal laws prohibiting employment discrimination on the basis of race, color, religion, sex (including pregnancy), national origin, age (40 or older), disability, or genetic information.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EEOC INFORMATION</a:t>
            </a:r>
            <a:endParaRPr lang="en-US" dirty="0"/>
          </a:p>
        </p:txBody>
      </p:sp>
      <p:sp>
        <p:nvSpPr>
          <p:cNvPr id="4" name="Text Placeholder 3"/>
          <p:cNvSpPr>
            <a:spLocks noGrp="1"/>
          </p:cNvSpPr>
          <p:nvPr>
            <p:ph type="body" idx="1"/>
          </p:nvPr>
        </p:nvSpPr>
        <p:spPr/>
        <p:txBody>
          <a:bodyPr/>
          <a:lstStyle/>
          <a:p>
            <a:endParaRPr lang="en-US" dirty="0"/>
          </a:p>
        </p:txBody>
      </p:sp>
      <p:sp>
        <p:nvSpPr>
          <p:cNvPr id="3" name="Content Placeholder 2"/>
          <p:cNvSpPr>
            <a:spLocks noGrp="1"/>
          </p:cNvSpPr>
          <p:nvPr>
            <p:ph sz="half" idx="2"/>
          </p:nvPr>
        </p:nvSpPr>
        <p:spPr/>
        <p:txBody>
          <a:bodyPr/>
          <a:lstStyle/>
          <a:p>
            <a:r>
              <a:rPr lang="en-US" dirty="0" smtClean="0"/>
              <a:t>The EEOC began in 1965 under Article VII of the Civil Rights Act of 1964 (Section 2000e-14)</a:t>
            </a:r>
          </a:p>
          <a:p>
            <a:r>
              <a:rPr lang="en-US" dirty="0" smtClean="0"/>
              <a:t>1972- Congress gives the EEOC power to sue employers suspected of illegal discrimination</a:t>
            </a: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r>
              <a:rPr lang="en-US" dirty="0" smtClean="0"/>
              <a:t>Enforces the Law; Members Appointed by the President</a:t>
            </a:r>
          </a:p>
          <a:p>
            <a:r>
              <a:rPr lang="en-US" dirty="0" smtClean="0"/>
              <a:t>Executive Branch</a:t>
            </a:r>
            <a:endParaRPr lang="en-US" dirty="0"/>
          </a:p>
        </p:txBody>
      </p:sp>
      <p:pic>
        <p:nvPicPr>
          <p:cNvPr id="7" name="Picture 6" descr="eeoc-logo.jpg"/>
          <p:cNvPicPr>
            <a:picLocks noChangeAspect="1"/>
          </p:cNvPicPr>
          <p:nvPr/>
        </p:nvPicPr>
        <p:blipFill>
          <a:blip r:embed="rId2"/>
          <a:stretch>
            <a:fillRect/>
          </a:stretch>
        </p:blipFill>
        <p:spPr>
          <a:xfrm>
            <a:off x="4497388" y="3886200"/>
            <a:ext cx="3991675" cy="128111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12" name="Content Placeholder 11"/>
          <p:cNvSpPr>
            <a:spLocks noGrp="1"/>
          </p:cNvSpPr>
          <p:nvPr>
            <p:ph sz="half" idx="1"/>
          </p:nvPr>
        </p:nvSpPr>
        <p:spPr/>
        <p:txBody>
          <a:bodyPr>
            <a:normAutofit fontScale="85000" lnSpcReduction="10000"/>
          </a:bodyPr>
          <a:lstStyle/>
          <a:p>
            <a:r>
              <a:rPr lang="en-US" dirty="0"/>
              <a:t>R</a:t>
            </a:r>
            <a:r>
              <a:rPr lang="en-US" dirty="0" smtClean="0"/>
              <a:t>esponsible for enforcing federal laws prohibiting employment discrimination</a:t>
            </a:r>
          </a:p>
          <a:p>
            <a:r>
              <a:rPr lang="en-US" dirty="0"/>
              <a:t>Most employers with at least 15 employees are covered by EEOC </a:t>
            </a:r>
            <a:r>
              <a:rPr lang="en-US" dirty="0" smtClean="0"/>
              <a:t>laws</a:t>
            </a:r>
          </a:p>
          <a:p>
            <a:r>
              <a:rPr lang="en-US" dirty="0"/>
              <a:t>Most labor unions and employment agencies are also covered.</a:t>
            </a:r>
          </a:p>
        </p:txBody>
      </p:sp>
      <p:sp>
        <p:nvSpPr>
          <p:cNvPr id="13" name="Content Placeholder 12"/>
          <p:cNvSpPr>
            <a:spLocks noGrp="1"/>
          </p:cNvSpPr>
          <p:nvPr>
            <p:ph sz="half" idx="2"/>
          </p:nvPr>
        </p:nvSpPr>
        <p:spPr/>
        <p:txBody>
          <a:bodyPr>
            <a:normAutofit fontScale="85000" lnSpcReduction="10000"/>
          </a:bodyPr>
          <a:lstStyle/>
          <a:p>
            <a:r>
              <a:rPr lang="en-US" dirty="0" smtClean="0"/>
              <a:t>Fairly </a:t>
            </a:r>
            <a:r>
              <a:rPr lang="en-US" dirty="0"/>
              <a:t>and accurately assess the allegations in</a:t>
            </a:r>
            <a:r>
              <a:rPr lang="en-US" dirty="0" smtClean="0"/>
              <a:t> </a:t>
            </a:r>
            <a:r>
              <a:rPr lang="en-US" dirty="0"/>
              <a:t>a</a:t>
            </a:r>
            <a:r>
              <a:rPr lang="en-US" dirty="0" smtClean="0"/>
              <a:t> </a:t>
            </a:r>
            <a:r>
              <a:rPr lang="en-US" dirty="0"/>
              <a:t>charge and then make a </a:t>
            </a:r>
            <a:r>
              <a:rPr lang="en-US" dirty="0" smtClean="0"/>
              <a:t>finding</a:t>
            </a:r>
          </a:p>
          <a:p>
            <a:r>
              <a:rPr lang="en-US" dirty="0" smtClean="0"/>
              <a:t>Work </a:t>
            </a:r>
            <a:r>
              <a:rPr lang="en-US" dirty="0"/>
              <a:t>to prevent discrimination before it occurs through outreach, education and technical assistance programs</a:t>
            </a:r>
            <a:r>
              <a:rPr lang="en-US" dirty="0" smtClean="0"/>
              <a:t>.</a:t>
            </a:r>
          </a:p>
          <a:p>
            <a:r>
              <a:rPr lang="en-US" dirty="0"/>
              <a:t>The laws apply to all types of work situations, including hiring, firing, promotions, harassment, training, wages, and benefits.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Current Members</a:t>
            </a:r>
            <a:br>
              <a:rPr lang="en-US" dirty="0" smtClean="0"/>
            </a:br>
            <a:endParaRPr lang="en-US" dirty="0"/>
          </a:p>
        </p:txBody>
      </p:sp>
      <p:sp>
        <p:nvSpPr>
          <p:cNvPr id="5" name="Content Placeholder 4"/>
          <p:cNvSpPr>
            <a:spLocks noGrp="1"/>
          </p:cNvSpPr>
          <p:nvPr>
            <p:ph sz="half" idx="1"/>
          </p:nvPr>
        </p:nvSpPr>
        <p:spPr/>
        <p:txBody>
          <a:bodyPr>
            <a:normAutofit/>
          </a:bodyPr>
          <a:lstStyle/>
          <a:p>
            <a:r>
              <a:rPr lang="en-US" dirty="0" smtClean="0"/>
              <a:t>Jacqueline A. Berrien (Chair)</a:t>
            </a:r>
          </a:p>
          <a:p>
            <a:r>
              <a:rPr lang="en-US" dirty="0" smtClean="0"/>
              <a:t>Stuart J. </a:t>
            </a:r>
            <a:r>
              <a:rPr lang="en-US" dirty="0" err="1" smtClean="0"/>
              <a:t>Ishimaru</a:t>
            </a:r>
            <a:endParaRPr lang="en-US" dirty="0" smtClean="0"/>
          </a:p>
          <a:p>
            <a:r>
              <a:rPr lang="en-US" dirty="0" smtClean="0"/>
              <a:t>Constance S. Barker</a:t>
            </a:r>
          </a:p>
          <a:p>
            <a:r>
              <a:rPr lang="en-US" dirty="0" err="1" smtClean="0"/>
              <a:t>Chai</a:t>
            </a:r>
            <a:r>
              <a:rPr lang="en-US" dirty="0" smtClean="0"/>
              <a:t> </a:t>
            </a:r>
            <a:r>
              <a:rPr lang="en-US" dirty="0" err="1" smtClean="0"/>
              <a:t>Feldblum</a:t>
            </a:r>
            <a:endParaRPr lang="en-US" dirty="0" smtClean="0"/>
          </a:p>
          <a:p>
            <a:r>
              <a:rPr lang="en-US" dirty="0" smtClean="0"/>
              <a:t>Victoria A. </a:t>
            </a:r>
            <a:r>
              <a:rPr lang="en-US" dirty="0" err="1" smtClean="0"/>
              <a:t>Lipnic</a:t>
            </a:r>
            <a:endParaRPr lang="en-US" dirty="0" smtClean="0"/>
          </a:p>
          <a:p>
            <a:endParaRPr lang="en-US" dirty="0" smtClean="0"/>
          </a:p>
          <a:p>
            <a:r>
              <a:rPr lang="en-US" dirty="0" smtClean="0"/>
              <a:t>P. David Lopez </a:t>
            </a:r>
          </a:p>
          <a:p>
            <a:pPr lvl="1"/>
            <a:r>
              <a:rPr lang="en-US" dirty="0" smtClean="0"/>
              <a:t>(General Counsel)</a:t>
            </a:r>
            <a:endParaRPr lang="en-US" dirty="0"/>
          </a:p>
        </p:txBody>
      </p:sp>
      <p:pic>
        <p:nvPicPr>
          <p:cNvPr id="7" name="Content Placeholder 6" descr="berrienShadow_1.jpg"/>
          <p:cNvPicPr>
            <a:picLocks noGrp="1" noChangeAspect="1"/>
          </p:cNvPicPr>
          <p:nvPr>
            <p:ph sz="half" idx="2"/>
          </p:nvPr>
        </p:nvPicPr>
        <p:blipFill>
          <a:blip r:embed="rId2"/>
          <a:srcRect l="-10215" r="-10215"/>
          <a:stretch>
            <a:fillRect/>
          </a:stretch>
        </p:blipFill>
        <p:spPr/>
      </p:pic>
      <p:sp>
        <p:nvSpPr>
          <p:cNvPr id="8" name="TextBox 7"/>
          <p:cNvSpPr txBox="1"/>
          <p:nvPr/>
        </p:nvSpPr>
        <p:spPr>
          <a:xfrm>
            <a:off x="5486400" y="6126163"/>
            <a:ext cx="2153955" cy="369332"/>
          </a:xfrm>
          <a:prstGeom prst="rect">
            <a:avLst/>
          </a:prstGeom>
          <a:noFill/>
        </p:spPr>
        <p:txBody>
          <a:bodyPr wrap="none" rtlCol="0">
            <a:spAutoFit/>
          </a:bodyPr>
          <a:lstStyle/>
          <a:p>
            <a:r>
              <a:rPr lang="en-US" dirty="0" smtClean="0"/>
              <a:t>Jacqueline A. Berrien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News</a:t>
            </a:r>
            <a:endParaRPr lang="en-US" dirty="0"/>
          </a:p>
        </p:txBody>
      </p:sp>
      <p:pic>
        <p:nvPicPr>
          <p:cNvPr id="4" name="Content Placeholder 3" descr="Screen shot 2011-02-08 at 2.00.24 PM.png"/>
          <p:cNvPicPr>
            <a:picLocks noGrp="1" noChangeAspect="1"/>
          </p:cNvPicPr>
          <p:nvPr>
            <p:ph idx="1"/>
          </p:nvPr>
        </p:nvPicPr>
        <p:blipFill>
          <a:blip r:embed="rId2"/>
          <a:srcRect l="-34980" r="-34980"/>
          <a:stretch>
            <a:fillRect/>
          </a:stretch>
        </p:blipFill>
        <p:spPr>
          <a:xfrm>
            <a:off x="-609600" y="1219200"/>
            <a:ext cx="10253082" cy="56388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US" dirty="0"/>
          </a:p>
        </p:txBody>
      </p:sp>
      <p:sp>
        <p:nvSpPr>
          <p:cNvPr id="6" name="Subtitle 5"/>
          <p:cNvSpPr>
            <a:spLocks noGrp="1"/>
          </p:cNvSpPr>
          <p:nvPr>
            <p:ph type="subTitle" idx="1"/>
          </p:nvPr>
        </p:nvSpPr>
        <p:spPr/>
        <p:txBody>
          <a:bodyPr/>
          <a:lstStyle/>
          <a:p>
            <a:endParaRPr lang="en-US"/>
          </a:p>
        </p:txBody>
      </p:sp>
      <p:sp>
        <p:nvSpPr>
          <p:cNvPr id="7" name="Rectangle 6"/>
          <p:cNvSpPr/>
          <p:nvPr/>
        </p:nvSpPr>
        <p:spPr>
          <a:xfrm>
            <a:off x="1672837" y="533400"/>
            <a:ext cx="6099563" cy="415498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DID </a:t>
            </a:r>
          </a:p>
          <a:p>
            <a:pPr algn="ctr"/>
            <a: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YOU KNOW</a:t>
            </a:r>
            <a:b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Clarence Thomas</a:t>
            </a:r>
            <a:endParaRPr lang="en-US" dirty="0"/>
          </a:p>
        </p:txBody>
      </p:sp>
      <p:sp>
        <p:nvSpPr>
          <p:cNvPr id="9" name="Content Placeholder 8"/>
          <p:cNvSpPr>
            <a:spLocks noGrp="1"/>
          </p:cNvSpPr>
          <p:nvPr>
            <p:ph sz="half" idx="1"/>
          </p:nvPr>
        </p:nvSpPr>
        <p:spPr/>
        <p:txBody>
          <a:bodyPr/>
          <a:lstStyle/>
          <a:p>
            <a:r>
              <a:rPr lang="en-US" dirty="0" smtClean="0"/>
              <a:t>Supreme Court Justice Clarence Thomas served as the Chair of the EEOC from 1982-1990</a:t>
            </a:r>
            <a:endParaRPr lang="en-US" dirty="0"/>
          </a:p>
        </p:txBody>
      </p:sp>
      <p:pic>
        <p:nvPicPr>
          <p:cNvPr id="11" name="Content Placeholder 10" descr="419px-Clarence_Thomas_official.jpg"/>
          <p:cNvPicPr>
            <a:picLocks noGrp="1" noChangeAspect="1"/>
          </p:cNvPicPr>
          <p:nvPr>
            <p:ph sz="half" idx="2"/>
          </p:nvPr>
        </p:nvPicPr>
        <p:blipFill>
          <a:blip r:embed="rId2"/>
          <a:srcRect l="-13889" r="-13889"/>
          <a:stretch>
            <a:fillRect/>
          </a:stretch>
        </p:blip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242</TotalTime>
  <Words>369</Words>
  <Application>Microsoft Macintosh PowerPoint</Application>
  <PresentationFormat>On-screen Show (4:3)</PresentationFormat>
  <Paragraphs>39</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The Equal Employment Opportunity Commission</vt:lpstr>
      <vt:lpstr>Slide 2</vt:lpstr>
      <vt:lpstr>Mission Statement</vt:lpstr>
      <vt:lpstr>EEOC INFORMATION</vt:lpstr>
      <vt:lpstr>Purpose</vt:lpstr>
      <vt:lpstr>Current Members </vt:lpstr>
      <vt:lpstr>Recent News</vt:lpstr>
      <vt:lpstr>Slide 8</vt:lpstr>
      <vt:lpstr>Clarence Thomas</vt:lpstr>
      <vt:lpstr>Bureaucratic Red Tape or Crucial Staple??</vt:lpstr>
      <vt:lpstr>Youtube Videos</vt:lpstr>
    </vt:vector>
  </TitlesOfParts>
  <Company>Peoria Notre Dame High School</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Equal Employment Opportunity Commission</dc:title>
  <dc:creator>Evan Bryant</dc:creator>
  <cp:lastModifiedBy>Evan Bryant</cp:lastModifiedBy>
  <cp:revision>10</cp:revision>
  <dcterms:created xsi:type="dcterms:W3CDTF">2011-02-10T15:48:17Z</dcterms:created>
  <dcterms:modified xsi:type="dcterms:W3CDTF">2011-02-10T15:54:16Z</dcterms:modified>
</cp:coreProperties>
</file>